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4"/>
  </p:sldMasterIdLst>
  <p:notesMasterIdLst>
    <p:notesMasterId r:id="rId20"/>
  </p:notesMasterIdLst>
  <p:handoutMasterIdLst>
    <p:handoutMasterId r:id="rId21"/>
  </p:handoutMasterIdLst>
  <p:sldIdLst>
    <p:sldId id="1705" r:id="rId5"/>
    <p:sldId id="263" r:id="rId6"/>
    <p:sldId id="1706" r:id="rId7"/>
    <p:sldId id="1707" r:id="rId8"/>
    <p:sldId id="1708" r:id="rId9"/>
    <p:sldId id="1709" r:id="rId10"/>
    <p:sldId id="1710" r:id="rId11"/>
    <p:sldId id="1711" r:id="rId12"/>
    <p:sldId id="1712" r:id="rId13"/>
    <p:sldId id="1713" r:id="rId14"/>
    <p:sldId id="1714" r:id="rId15"/>
    <p:sldId id="1715" r:id="rId16"/>
    <p:sldId id="265" r:id="rId17"/>
    <p:sldId id="261" r:id="rId18"/>
    <p:sldId id="260" r:id="rId1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CC7B7869-5BFF-C84B-ACF3-A09D050470B1}">
          <p14:sldIdLst>
            <p14:sldId id="1705"/>
            <p14:sldId id="263"/>
          </p14:sldIdLst>
        </p14:section>
        <p14:section name="upload small files" id="{73AB3BA3-DEA2-1144-A145-56D11754A175}">
          <p14:sldIdLst>
            <p14:sldId id="1706"/>
            <p14:sldId id="1707"/>
            <p14:sldId id="1708"/>
          </p14:sldIdLst>
        </p14:section>
        <p14:section name="upload large files" id="{C1F5AD63-AEE3-3D48-9668-BA9ADBA64051}">
          <p14:sldIdLst>
            <p14:sldId id="1709"/>
            <p14:sldId id="1710"/>
            <p14:sldId id="1711"/>
            <p14:sldId id="1712"/>
            <p14:sldId id="1713"/>
            <p14:sldId id="1714"/>
            <p14:sldId id="1715"/>
            <p14:sldId id="265"/>
          </p14:sldIdLst>
        </p14:section>
        <p14:section name="outro" id="{A7071F39-36A1-6447-9B46-09ADFEF9D31F}">
          <p14:sldIdLst>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9074" autoAdjust="0"/>
    <p:restoredTop sz="64766" autoAdjust="0"/>
  </p:normalViewPr>
  <p:slideViewPr>
    <p:cSldViewPr snapToGrid="0">
      <p:cViewPr varScale="1">
        <p:scale>
          <a:sx n="54" d="100"/>
          <a:sy n="54" d="100"/>
        </p:scale>
        <p:origin x="1812" y="60"/>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2/23/2020 12:40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e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2/23/2020 12:40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section, you’ll learn how to upload files to OneDrive using Microsoft Graph, including both small and large files.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23746196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code uploads a large file to the currently signed-in user's OneDrive root folder using the Microsoft Graph .NET SDK:</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5017259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5685539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kern="1200" dirty="0">
                <a:solidFill>
                  <a:schemeClr val="tx1"/>
                </a:solidFill>
                <a:effectLst/>
                <a:latin typeface="Segoe UI Light" pitchFamily="34" charset="0"/>
                <a:ea typeface="+mn-ea"/>
                <a:cs typeface="+mn-cs"/>
              </a:rPr>
              <a:t>In order to upload files to OneDrive, you'll need one of the following permissions. The specific permission required will depend on the operation you want to perform.</a:t>
            </a:r>
          </a:p>
          <a:p>
            <a:endParaRPr lang="en-US" sz="900" b="0" kern="1200" dirty="0">
              <a:solidFill>
                <a:schemeClr val="tx1"/>
              </a:solidFill>
              <a:effectLst/>
              <a:latin typeface="Segoe UI Light" pitchFamily="34" charset="0"/>
              <a:ea typeface="+mn-ea"/>
              <a:cs typeface="+mn-cs"/>
            </a:endParaRPr>
          </a:p>
          <a:p>
            <a:r>
              <a:rPr lang="en-US" sz="900" b="0" kern="1200" dirty="0">
                <a:solidFill>
                  <a:schemeClr val="tx1"/>
                </a:solidFill>
                <a:effectLst/>
                <a:latin typeface="Segoe UI Light" pitchFamily="34" charset="0"/>
                <a:ea typeface="+mn-ea"/>
                <a:cs typeface="+mn-cs"/>
              </a:rPr>
              <a:t>- Delegated permissions (granted by users)</a:t>
            </a:r>
          </a:p>
          <a:p>
            <a:r>
              <a:rPr lang="en-US" sz="900" b="0" kern="1200" dirty="0">
                <a:solidFill>
                  <a:schemeClr val="tx1"/>
                </a:solidFill>
                <a:effectLst/>
                <a:latin typeface="Segoe UI Light" pitchFamily="34" charset="0"/>
                <a:ea typeface="+mn-ea"/>
                <a:cs typeface="+mn-cs"/>
              </a:rPr>
              <a:t>  - </a:t>
            </a:r>
            <a:r>
              <a:rPr lang="en-US" sz="900" b="0" kern="1200" dirty="0" err="1">
                <a:solidFill>
                  <a:schemeClr val="tx1"/>
                </a:solidFill>
                <a:effectLst/>
                <a:latin typeface="Segoe UI Light" pitchFamily="34" charset="0"/>
                <a:ea typeface="+mn-ea"/>
                <a:cs typeface="+mn-cs"/>
              </a:rPr>
              <a:t>Files.ReadWrite</a:t>
            </a:r>
            <a:endParaRPr lang="en-US" sz="900" b="0" kern="1200" dirty="0">
              <a:solidFill>
                <a:schemeClr val="tx1"/>
              </a:solidFill>
              <a:effectLst/>
              <a:latin typeface="Segoe UI Light" pitchFamily="34" charset="0"/>
              <a:ea typeface="+mn-ea"/>
              <a:cs typeface="+mn-cs"/>
            </a:endParaRPr>
          </a:p>
          <a:p>
            <a:r>
              <a:rPr lang="en-US" sz="900" b="0" kern="1200" dirty="0">
                <a:solidFill>
                  <a:schemeClr val="tx1"/>
                </a:solidFill>
                <a:effectLst/>
                <a:latin typeface="Segoe UI Light" pitchFamily="34" charset="0"/>
                <a:ea typeface="+mn-ea"/>
                <a:cs typeface="+mn-cs"/>
              </a:rPr>
              <a:t>  - </a:t>
            </a:r>
            <a:r>
              <a:rPr lang="en-US" sz="900" b="0" kern="1200" dirty="0" err="1">
                <a:solidFill>
                  <a:schemeClr val="tx1"/>
                </a:solidFill>
                <a:effectLst/>
                <a:latin typeface="Segoe UI Light" pitchFamily="34" charset="0"/>
                <a:ea typeface="+mn-ea"/>
                <a:cs typeface="+mn-cs"/>
              </a:rPr>
              <a:t>Files.ReadWrite.All</a:t>
            </a:r>
            <a:endParaRPr lang="en-US" sz="900" b="0" kern="1200" dirty="0">
              <a:solidFill>
                <a:schemeClr val="tx1"/>
              </a:solidFill>
              <a:effectLst/>
              <a:latin typeface="Segoe UI Light" pitchFamily="34" charset="0"/>
              <a:ea typeface="+mn-ea"/>
              <a:cs typeface="+mn-cs"/>
            </a:endParaRPr>
          </a:p>
          <a:p>
            <a:r>
              <a:rPr lang="en-US" sz="900" b="0" kern="1200" dirty="0">
                <a:solidFill>
                  <a:schemeClr val="tx1"/>
                </a:solidFill>
                <a:effectLst/>
                <a:latin typeface="Segoe UI Light" pitchFamily="34" charset="0"/>
                <a:ea typeface="+mn-ea"/>
                <a:cs typeface="+mn-cs"/>
              </a:rPr>
              <a:t>  - </a:t>
            </a:r>
            <a:r>
              <a:rPr lang="en-US" sz="900" b="0" kern="1200" dirty="0" err="1">
                <a:solidFill>
                  <a:schemeClr val="tx1"/>
                </a:solidFill>
                <a:effectLst/>
                <a:latin typeface="Segoe UI Light" pitchFamily="34" charset="0"/>
                <a:ea typeface="+mn-ea"/>
                <a:cs typeface="+mn-cs"/>
              </a:rPr>
              <a:t>Sites.ReadWrite.All</a:t>
            </a:r>
            <a:endParaRPr lang="en-US" sz="900" b="0" kern="1200" dirty="0">
              <a:solidFill>
                <a:schemeClr val="tx1"/>
              </a:solidFill>
              <a:effectLst/>
              <a:latin typeface="Segoe UI Light" pitchFamily="34" charset="0"/>
              <a:ea typeface="+mn-ea"/>
              <a:cs typeface="+mn-cs"/>
            </a:endParaRPr>
          </a:p>
          <a:p>
            <a:r>
              <a:rPr lang="en-US" sz="900" b="0" kern="1200" dirty="0">
                <a:solidFill>
                  <a:schemeClr val="tx1"/>
                </a:solidFill>
                <a:effectLst/>
                <a:latin typeface="Segoe UI Light" pitchFamily="34" charset="0"/>
                <a:ea typeface="+mn-ea"/>
                <a:cs typeface="+mn-cs"/>
              </a:rPr>
              <a:t>- Application permissions (granted by administrators)</a:t>
            </a:r>
          </a:p>
          <a:p>
            <a:r>
              <a:rPr lang="en-US" sz="900" b="0" kern="1200" dirty="0">
                <a:solidFill>
                  <a:schemeClr val="tx1"/>
                </a:solidFill>
                <a:effectLst/>
                <a:latin typeface="Segoe UI Light" pitchFamily="34" charset="0"/>
                <a:ea typeface="+mn-ea"/>
                <a:cs typeface="+mn-cs"/>
              </a:rPr>
              <a:t>  - </a:t>
            </a:r>
            <a:r>
              <a:rPr lang="en-US" sz="900" b="0" kern="1200" dirty="0" err="1">
                <a:solidFill>
                  <a:schemeClr val="tx1"/>
                </a:solidFill>
                <a:effectLst/>
                <a:latin typeface="Segoe UI Light" pitchFamily="34" charset="0"/>
                <a:ea typeface="+mn-ea"/>
                <a:cs typeface="+mn-cs"/>
              </a:rPr>
              <a:t>Files.ReadWrite.All</a:t>
            </a:r>
            <a:r>
              <a:rPr lang="en-US" sz="900" b="0" kern="1200" dirty="0">
                <a:solidFill>
                  <a:schemeClr val="tx1"/>
                </a:solidFill>
                <a:effectLst/>
                <a:latin typeface="Segoe UI Light" pitchFamily="34" charset="0"/>
                <a:ea typeface="+mn-ea"/>
                <a:cs typeface="+mn-cs"/>
              </a:rPr>
              <a:t> (for SharePoint site collections)</a:t>
            </a:r>
          </a:p>
          <a:p>
            <a:r>
              <a:rPr lang="en-US" sz="900" b="0" kern="1200" dirty="0">
                <a:solidFill>
                  <a:schemeClr val="tx1"/>
                </a:solidFill>
                <a:effectLst/>
                <a:latin typeface="Segoe UI Light" pitchFamily="34" charset="0"/>
                <a:ea typeface="+mn-ea"/>
                <a:cs typeface="+mn-cs"/>
              </a:rPr>
              <a:t>  - </a:t>
            </a:r>
            <a:r>
              <a:rPr lang="en-US" sz="900" b="0" kern="1200" dirty="0" err="1">
                <a:solidFill>
                  <a:schemeClr val="tx1"/>
                </a:solidFill>
                <a:effectLst/>
                <a:latin typeface="Segoe UI Light" pitchFamily="34" charset="0"/>
                <a:ea typeface="+mn-ea"/>
                <a:cs typeface="+mn-cs"/>
              </a:rPr>
              <a:t>Sites.ReadWrite.All</a:t>
            </a:r>
            <a:r>
              <a:rPr lang="en-US" sz="900" b="0" kern="1200" dirty="0">
                <a:solidFill>
                  <a:schemeClr val="tx1"/>
                </a:solidFill>
                <a:effectLst/>
                <a:latin typeface="Segoe UI Light" pitchFamily="34" charset="0"/>
                <a:ea typeface="+mn-ea"/>
                <a:cs typeface="+mn-cs"/>
              </a:rPr>
              <a:t> (for SharePoint site collections)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6910594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237901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3656665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Graph supports uploading files up to 4 MB in size using a simple HTTP PUT request. To upload a file, submit an HTTP PUT to the collection where the new file should be created. The request URL must include the name of the file to create and end with the `content` endpoint.</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12:44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835725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request must include the HTTP request header `Content-Type` with a value that matches the type of file being uploaded. The contents of the file should be included in body of the request.</a:t>
            </a:r>
          </a:p>
          <a:p>
            <a:endParaRPr lang="en-US" dirty="0"/>
          </a:p>
          <a:p>
            <a:r>
              <a:rPr lang="en-US" dirty="0"/>
              <a:t>For example, to upload a text file to the currently signed-in user's root OneDrive account, use the following HTTP request</a:t>
            </a:r>
          </a:p>
          <a:p>
            <a:endParaRPr lang="en-US" dirty="0"/>
          </a:p>
          <a:p>
            <a:r>
              <a:rPr lang="en-US" dirty="0"/>
              <a:t>To update or replace an existing file, submit an HTTP PUT to the location of the existing file using the file's Id in OneDrive:</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4368622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also use the Microsoft Graph .NET SDK to perform the same action. Assuming a file named **</a:t>
            </a:r>
            <a:r>
              <a:rPr lang="en-US" dirty="0" err="1"/>
              <a:t>myNewSmallFile.txt</a:t>
            </a:r>
            <a:r>
              <a:rPr lang="en-US" dirty="0"/>
              <a:t>** is present in the current folder, use the following code to upload the file to the currently signed-in user's root OneDrive account:</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282687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Graph also supports uploading files larger than 4 MB up to the maximum file size supported by OneDrive.</a:t>
            </a:r>
          </a:p>
          <a:p>
            <a:endParaRPr lang="en-US" dirty="0"/>
          </a:p>
          <a:p>
            <a:r>
              <a:rPr lang="en-US" dirty="0"/>
              <a:t>The support for large files also enables developers to resume a transfer in scenarios where the upload was interrupted or paused. Uploading a large file involves creating an upload session followed by uploading bytes to the session.</a:t>
            </a:r>
          </a:p>
          <a:p>
            <a:endParaRPr lang="en-US" dirty="0"/>
          </a:p>
          <a:p>
            <a:r>
              <a:rPr lang="en-US" dirty="0"/>
              <a:t>As the upload session uploads the file, it reports back on the progress allowing developers to provide feedback to the user uploading the file.</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4732804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kern="1200" dirty="0">
                <a:solidFill>
                  <a:schemeClr val="tx1"/>
                </a:solidFill>
                <a:effectLst/>
                <a:latin typeface="Segoe UI Light" pitchFamily="34" charset="0"/>
                <a:ea typeface="+mn-ea"/>
                <a:cs typeface="+mn-cs"/>
              </a:rPr>
              <a:t>To upload a large file, start by creating a new upload session:</a:t>
            </a:r>
          </a:p>
          <a:p>
            <a:br>
              <a:rPr lang="en-US" sz="900" b="0" kern="1200" dirty="0">
                <a:solidFill>
                  <a:schemeClr val="tx1"/>
                </a:solidFill>
                <a:effectLst/>
                <a:latin typeface="Segoe UI Light" pitchFamily="34" charset="0"/>
                <a:ea typeface="+mn-ea"/>
                <a:cs typeface="+mn-cs"/>
              </a:rPr>
            </a:br>
            <a:endParaRPr lang="en-US" sz="900" b="0" kern="1200" dirty="0">
              <a:solidFill>
                <a:schemeClr val="tx1"/>
              </a:solidFill>
              <a:effectLst/>
              <a:latin typeface="Segoe UI Light" pitchFamily="34" charset="0"/>
              <a:ea typeface="+mn-ea"/>
              <a:cs typeface="+mn-cs"/>
            </a:endParaRPr>
          </a:p>
          <a:p>
            <a:r>
              <a:rPr lang="en-US" sz="900" b="0" kern="1200" dirty="0">
                <a:solidFill>
                  <a:schemeClr val="tx1"/>
                </a:solidFill>
                <a:effectLst/>
                <a:latin typeface="Segoe UI Light" pitchFamily="34" charset="0"/>
                <a:ea typeface="+mn-ea"/>
                <a:cs typeface="+mn-cs"/>
              </a:rPr>
              <a:t>This will return the upload session that contains the URL to upload the file and when the temporary upload location will expire:</a:t>
            </a:r>
            <a:br>
              <a:rPr lang="en-US" sz="900" b="0" kern="1200" dirty="0">
                <a:solidFill>
                  <a:schemeClr val="tx1"/>
                </a:solidFill>
                <a:effectLst/>
                <a:latin typeface="Segoe UI Light" pitchFamily="34" charset="0"/>
                <a:ea typeface="+mn-ea"/>
                <a:cs typeface="+mn-cs"/>
              </a:rPr>
            </a:br>
            <a:endParaRPr lang="en-US" sz="900" b="0" kern="1200" dirty="0">
              <a:solidFill>
                <a:schemeClr val="tx1"/>
              </a:solidFill>
              <a:effectLst/>
              <a:latin typeface="Segoe UI Light" pitchFamily="34" charset="0"/>
              <a:ea typeface="+mn-ea"/>
              <a:cs typeface="+mn-cs"/>
            </a:endParaRPr>
          </a:p>
          <a:p>
            <a:r>
              <a:rPr lang="en-US" sz="900" b="0" kern="1200" dirty="0">
                <a:solidFill>
                  <a:schemeClr val="tx1"/>
                </a:solidFill>
                <a:effectLst/>
                <a:latin typeface="Segoe UI Light" pitchFamily="34" charset="0"/>
                <a:ea typeface="+mn-ea"/>
                <a:cs typeface="+mn-cs"/>
              </a:rPr>
              <a:t>As long as the expiration date has not passed, you can resume the upload session when it's an interrupted or paused upload.</a:t>
            </a:r>
          </a:p>
          <a:p>
            <a:br>
              <a:rPr lang="en-US" sz="900" b="0" kern="1200" dirty="0">
                <a:solidFill>
                  <a:schemeClr val="tx1"/>
                </a:solidFill>
                <a:effectLst/>
                <a:latin typeface="Segoe UI Light" pitchFamily="34" charset="0"/>
                <a:ea typeface="+mn-ea"/>
                <a:cs typeface="+mn-cs"/>
              </a:rPr>
            </a:br>
            <a:br>
              <a:rPr lang="en-US" sz="900" b="0" kern="1200" dirty="0">
                <a:solidFill>
                  <a:schemeClr val="tx1"/>
                </a:solidFill>
                <a:effectLst/>
                <a:latin typeface="Segoe UI Light" pitchFamily="34" charset="0"/>
                <a:ea typeface="+mn-ea"/>
                <a:cs typeface="+mn-cs"/>
              </a:rPr>
            </a:br>
            <a:endParaRPr lang="en-US" sz="900" b="0" kern="1200" dirty="0">
              <a:solidFill>
                <a:schemeClr val="tx1"/>
              </a:solidFill>
              <a:effectLst/>
              <a:latin typeface="Segoe UI Light" pitchFamily="34" charset="0"/>
              <a:ea typeface="+mn-ea"/>
              <a:cs typeface="+mn-cs"/>
            </a:endParaRP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2918002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Once you've the upload session, you can then upload bytes to the temporary file in OneDrive. In this example, you're uploading the first 25 bytes for a 128-byte file</a:t>
            </a:r>
          </a:p>
          <a:p>
            <a:endParaRPr lang="en-US" dirty="0"/>
          </a:p>
          <a:p>
            <a:r>
              <a:rPr lang="en-US" sz="900" b="0" kern="1200" dirty="0">
                <a:solidFill>
                  <a:schemeClr val="tx1"/>
                </a:solidFill>
                <a:effectLst/>
                <a:latin typeface="Segoe UI Light" pitchFamily="34" charset="0"/>
                <a:ea typeface="+mn-ea"/>
                <a:cs typeface="+mn-cs"/>
              </a:rPr>
              <a:t>The `Content-Range` specifies which chunk you are uploading and the total size of the file. The total size of the file should not change between upload sessions. If it does, the upload session will fail. The previous request will yield the following response that will again state the expiration time and the next expected range for the file.</a:t>
            </a:r>
          </a:p>
          <a:p>
            <a:endParaRPr lang="en-US" sz="900" b="0" kern="1200" dirty="0">
              <a:solidFill>
                <a:schemeClr val="tx1"/>
              </a:solidFill>
              <a:effectLst/>
              <a:latin typeface="Segoe UI Light" pitchFamily="34" charset="0"/>
              <a:ea typeface="+mn-ea"/>
              <a:cs typeface="+mn-cs"/>
            </a:endParaRPr>
          </a:p>
          <a:p>
            <a:r>
              <a:rPr lang="en-US" sz="900" b="0" kern="1200" dirty="0">
                <a:solidFill>
                  <a:schemeClr val="tx1"/>
                </a:solidFill>
                <a:effectLst/>
                <a:latin typeface="Segoe UI Light" pitchFamily="34" charset="0"/>
                <a:ea typeface="+mn-ea"/>
                <a:cs typeface="+mn-cs"/>
              </a:rPr>
              <a:t>When the last range of a file is received by the upload session, it will return an `HTTP 201 Created` or `HTTP 200 OK` response and include the `</a:t>
            </a:r>
            <a:r>
              <a:rPr lang="en-US" sz="900" b="0" kern="1200" dirty="0" err="1">
                <a:solidFill>
                  <a:schemeClr val="tx1"/>
                </a:solidFill>
                <a:effectLst/>
                <a:latin typeface="Segoe UI Light" pitchFamily="34" charset="0"/>
                <a:ea typeface="+mn-ea"/>
                <a:cs typeface="+mn-cs"/>
              </a:rPr>
              <a:t>DriveItem</a:t>
            </a:r>
            <a:r>
              <a:rPr lang="en-US" sz="900" b="0" kern="1200" dirty="0">
                <a:solidFill>
                  <a:schemeClr val="tx1"/>
                </a:solidFill>
                <a:effectLst/>
                <a:latin typeface="Segoe UI Light" pitchFamily="34" charset="0"/>
                <a:ea typeface="+mn-ea"/>
                <a:cs typeface="+mn-cs"/>
              </a:rPr>
              <a:t>` representing the completed file.</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1227634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Upload sessions can be resumed in scenarios where the session was interrupted or paused. To resume an upload session, first determine the missing range by submitting an HTTP GET to the upload session.</a:t>
            </a:r>
          </a:p>
          <a:p>
            <a:endParaRPr lang="en-US" dirty="0"/>
          </a:p>
          <a:p>
            <a:r>
              <a:rPr lang="en-US" dirty="0"/>
              <a:t>This will return the same type of response returned when a range is uploaded. Use the response to determine the next part of the file to upload.</a:t>
            </a:r>
          </a:p>
          <a:p>
            <a:endParaRPr lang="en-US" dirty="0"/>
          </a:p>
          <a:p>
            <a:r>
              <a:rPr lang="en-US" sz="900" b="0" kern="1200" dirty="0">
                <a:solidFill>
                  <a:schemeClr val="tx1"/>
                </a:solidFill>
                <a:effectLst/>
                <a:latin typeface="Segoe UI Light" pitchFamily="34" charset="0"/>
                <a:ea typeface="+mn-ea"/>
                <a:cs typeface="+mn-cs"/>
              </a:rPr>
              <a:t>To cancel an upload session, simply submit an HTTP DELETE request to the upload session endpoint as follows.</a:t>
            </a:r>
          </a:p>
          <a:p>
            <a:endParaRPr lang="en-US" sz="900" b="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2/23/2020 12:40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5757046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6" y="2849880"/>
            <a:ext cx="7924720" cy="2015239"/>
          </a:xfrm>
        </p:spPr>
        <p:txBody>
          <a:bodyPr/>
          <a:lstStyle/>
          <a:p>
            <a:r>
              <a:rPr lang="en-US" dirty="0"/>
              <a:t>Uploading Files to OneDrive </a:t>
            </a:r>
            <a:br>
              <a:rPr lang="en-US" dirty="0"/>
            </a:br>
            <a:r>
              <a:rPr lang="en-US" dirty="0"/>
              <a:t>with Microsoft Graph</a:t>
            </a:r>
          </a:p>
        </p:txBody>
      </p:sp>
      <p:sp>
        <p:nvSpPr>
          <p:cNvPr id="5" name="Text Placeholder 4"/>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3113002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DFF0A-1E29-7E4C-A386-F55E0EA229B9}"/>
              </a:ext>
            </a:extLst>
          </p:cNvPr>
          <p:cNvSpPr>
            <a:spLocks noGrp="1"/>
          </p:cNvSpPr>
          <p:nvPr>
            <p:ph type="title"/>
          </p:nvPr>
        </p:nvSpPr>
        <p:spPr/>
        <p:txBody>
          <a:bodyPr/>
          <a:lstStyle/>
          <a:p>
            <a:r>
              <a:rPr lang="en-US" dirty="0"/>
              <a:t>Uploading large files with the Microsoft Graph .NET SDK</a:t>
            </a:r>
          </a:p>
        </p:txBody>
      </p:sp>
      <p:sp>
        <p:nvSpPr>
          <p:cNvPr id="3" name="Text Placeholder 2">
            <a:extLst>
              <a:ext uri="{FF2B5EF4-FFF2-40B4-BE49-F238E27FC236}">
                <a16:creationId xmlns:a16="http://schemas.microsoft.com/office/drawing/2014/main" id="{AECD8DA5-5773-8A46-9A44-98C300982CDC}"/>
              </a:ext>
            </a:extLst>
          </p:cNvPr>
          <p:cNvSpPr>
            <a:spLocks noGrp="1"/>
          </p:cNvSpPr>
          <p:nvPr>
            <p:ph type="body" sz="quarter" idx="10"/>
          </p:nvPr>
        </p:nvSpPr>
        <p:spPr>
          <a:xfrm>
            <a:off x="465138" y="1727200"/>
            <a:ext cx="11533187" cy="5109091"/>
          </a:xfrm>
        </p:spPr>
        <p:txBody>
          <a:bodyPr/>
          <a:lstStyle/>
          <a:p>
            <a:r>
              <a:rPr lang="en-US" dirty="0">
                <a:latin typeface="Courier New" panose="02070309020205020404" pitchFamily="49" charset="0"/>
                <a:cs typeface="Courier New" panose="02070309020205020404" pitchFamily="49" charset="0"/>
              </a:rPr>
              <a:t>var </a:t>
            </a:r>
            <a:r>
              <a:rPr lang="en-US" dirty="0" err="1">
                <a:latin typeface="Courier New" panose="02070309020205020404" pitchFamily="49" charset="0"/>
                <a:cs typeface="Courier New" panose="02070309020205020404" pitchFamily="49" charset="0"/>
              </a:rPr>
              <a:t>fileName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largefile.zip</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var </a:t>
            </a:r>
            <a:r>
              <a:rPr lang="en-US" dirty="0" err="1">
                <a:latin typeface="Courier New" panose="02070309020205020404" pitchFamily="49" charset="0"/>
                <a:cs typeface="Courier New" panose="02070309020205020404" pitchFamily="49" charset="0"/>
              </a:rPr>
              <a:t>currentFolder</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System.IO.Directory.GetCurrentDirectory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var </a:t>
            </a:r>
            <a:r>
              <a:rPr lang="en-US" dirty="0" err="1">
                <a:latin typeface="Courier New" panose="02070309020205020404" pitchFamily="49" charset="0"/>
                <a:cs typeface="Courier New" panose="02070309020205020404" pitchFamily="49" charset="0"/>
              </a:rPr>
              <a:t>filePath</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Path.Combine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currentFolder</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fileName</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b="1" dirty="0">
                <a:solidFill>
                  <a:schemeClr val="accent1"/>
                </a:solidFill>
                <a:latin typeface="Courier New" panose="02070309020205020404" pitchFamily="49" charset="0"/>
                <a:cs typeface="Courier New" panose="02070309020205020404" pitchFamily="49" charset="0"/>
              </a:rPr>
              <a:t>// load resource as a stream</a:t>
            </a:r>
          </a:p>
          <a:p>
            <a:r>
              <a:rPr lang="en-US" dirty="0">
                <a:latin typeface="Courier New" panose="02070309020205020404" pitchFamily="49" charset="0"/>
                <a:cs typeface="Courier New" panose="02070309020205020404" pitchFamily="49" charset="0"/>
              </a:rPr>
              <a:t>using (Stream </a:t>
            </a:r>
            <a:r>
              <a:rPr lang="en-US" dirty="0" err="1">
                <a:latin typeface="Courier New" panose="02070309020205020404" pitchFamily="49" charset="0"/>
                <a:cs typeface="Courier New" panose="02070309020205020404" pitchFamily="49" charset="0"/>
              </a:rPr>
              <a:t>fileStream</a:t>
            </a:r>
            <a:r>
              <a:rPr lang="en-US" dirty="0">
                <a:latin typeface="Courier New" panose="02070309020205020404" pitchFamily="49" charset="0"/>
                <a:cs typeface="Courier New" panose="02070309020205020404" pitchFamily="49" charset="0"/>
              </a:rPr>
              <a:t> = new </a:t>
            </a:r>
            <a:r>
              <a:rPr lang="en-US" dirty="0" err="1">
                <a:latin typeface="Courier New" panose="02070309020205020404" pitchFamily="49" charset="0"/>
                <a:cs typeface="Courier New" panose="02070309020205020404" pitchFamily="49" charset="0"/>
              </a:rPr>
              <a:t>FileStream</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filePath</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FileMode.Open</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GraphServiceClient</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graphClient</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GetAuthenticatedGraphClient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var </a:t>
            </a:r>
            <a:r>
              <a:rPr lang="en-US" dirty="0" err="1">
                <a:latin typeface="Courier New" panose="02070309020205020404" pitchFamily="49" charset="0"/>
                <a:cs typeface="Courier New" panose="02070309020205020404" pitchFamily="49" charset="0"/>
              </a:rPr>
              <a:t>uploadSession</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graphClient.Me.Drive.Root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ItemWithPath</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fileName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CreateUploadSession</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.Request().</a:t>
            </a:r>
            <a:r>
              <a:rPr lang="en-US" dirty="0" err="1">
                <a:latin typeface="Courier New" panose="02070309020205020404" pitchFamily="49" charset="0"/>
                <a:cs typeface="Courier New" panose="02070309020205020404" pitchFamily="49" charset="0"/>
              </a:rPr>
              <a:t>PostAsync</a:t>
            </a:r>
            <a:r>
              <a:rPr lang="en-US" dirty="0">
                <a:latin typeface="Courier New" panose="02070309020205020404" pitchFamily="49" charset="0"/>
                <a:cs typeface="Courier New" panose="02070309020205020404" pitchFamily="49" charset="0"/>
              </a:rPr>
              <a:t>().Result;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2859490071"/>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AA4CB-2CE7-134C-9FBF-65801B455234}"/>
              </a:ext>
            </a:extLst>
          </p:cNvPr>
          <p:cNvSpPr>
            <a:spLocks noGrp="1"/>
          </p:cNvSpPr>
          <p:nvPr>
            <p:ph type="title"/>
          </p:nvPr>
        </p:nvSpPr>
        <p:spPr/>
        <p:txBody>
          <a:bodyPr/>
          <a:lstStyle/>
          <a:p>
            <a:r>
              <a:rPr lang="en-US" dirty="0"/>
              <a:t>Uploading large files with the Microsoft Graph .NET SDK</a:t>
            </a:r>
          </a:p>
        </p:txBody>
      </p:sp>
      <p:sp>
        <p:nvSpPr>
          <p:cNvPr id="3" name="Text Placeholder 2">
            <a:extLst>
              <a:ext uri="{FF2B5EF4-FFF2-40B4-BE49-F238E27FC236}">
                <a16:creationId xmlns:a16="http://schemas.microsoft.com/office/drawing/2014/main" id="{A0A73F6E-873C-DA49-B0DE-BF97BC2D486C}"/>
              </a:ext>
            </a:extLst>
          </p:cNvPr>
          <p:cNvSpPr>
            <a:spLocks noGrp="1"/>
          </p:cNvSpPr>
          <p:nvPr>
            <p:ph type="body" sz="quarter" idx="10"/>
          </p:nvPr>
        </p:nvSpPr>
        <p:spPr>
          <a:xfrm>
            <a:off x="465138" y="1192213"/>
            <a:ext cx="11533187" cy="5898538"/>
          </a:xfrm>
        </p:spPr>
        <p:txBody>
          <a:bodyPr/>
          <a:lstStyle/>
          <a:p>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a:t>
            </a:r>
          </a:p>
          <a:p>
            <a:r>
              <a:rPr lang="en-US" sz="1400" b="1" dirty="0">
                <a:solidFill>
                  <a:schemeClr val="accent1"/>
                </a:solidFill>
                <a:latin typeface="Courier New" panose="02070309020205020404" pitchFamily="49" charset="0"/>
                <a:cs typeface="Courier New" panose="02070309020205020404" pitchFamily="49" charset="0"/>
              </a:rPr>
              <a:t>  // create upload task</a:t>
            </a:r>
          </a:p>
          <a:p>
            <a:r>
              <a:rPr lang="en-US" sz="1400" dirty="0">
                <a:latin typeface="Courier New" panose="02070309020205020404" pitchFamily="49" charset="0"/>
                <a:cs typeface="Courier New" panose="02070309020205020404" pitchFamily="49" charset="0"/>
              </a:rPr>
              <a:t>  var </a:t>
            </a:r>
            <a:r>
              <a:rPr lang="en-US" sz="1400" dirty="0" err="1">
                <a:latin typeface="Courier New" panose="02070309020205020404" pitchFamily="49" charset="0"/>
                <a:cs typeface="Courier New" panose="02070309020205020404" pitchFamily="49" charset="0"/>
              </a:rPr>
              <a:t>maxChunkSize</a:t>
            </a:r>
            <a:r>
              <a:rPr lang="en-US" sz="1400" dirty="0">
                <a:latin typeface="Courier New" panose="02070309020205020404" pitchFamily="49" charset="0"/>
                <a:cs typeface="Courier New" panose="02070309020205020404" pitchFamily="49" charset="0"/>
              </a:rPr>
              <a:t> = 320 * 1024;</a:t>
            </a:r>
          </a:p>
          <a:p>
            <a:r>
              <a:rPr lang="en-US" sz="1400" dirty="0">
                <a:latin typeface="Courier New" panose="02070309020205020404" pitchFamily="49" charset="0"/>
                <a:cs typeface="Courier New" panose="02070309020205020404" pitchFamily="49" charset="0"/>
              </a:rPr>
              <a:t>  var </a:t>
            </a:r>
            <a:r>
              <a:rPr lang="en-US" sz="1400" dirty="0" err="1">
                <a:latin typeface="Courier New" panose="02070309020205020404" pitchFamily="49" charset="0"/>
                <a:cs typeface="Courier New" panose="02070309020205020404" pitchFamily="49" charset="0"/>
              </a:rPr>
              <a:t>largeUploadTask</a:t>
            </a:r>
            <a:r>
              <a:rPr lang="en-US" sz="1400" dirty="0">
                <a:latin typeface="Courier New" panose="02070309020205020404" pitchFamily="49" charset="0"/>
                <a:cs typeface="Courier New" panose="02070309020205020404" pitchFamily="49" charset="0"/>
              </a:rPr>
              <a:t> = new </a:t>
            </a:r>
            <a:r>
              <a:rPr lang="en-US" sz="1400" dirty="0" err="1">
                <a:latin typeface="Courier New" panose="02070309020205020404" pitchFamily="49" charset="0"/>
                <a:cs typeface="Courier New" panose="02070309020205020404" pitchFamily="49" charset="0"/>
              </a:rPr>
              <a:t>LargeFileUploadTask</a:t>
            </a:r>
            <a:r>
              <a:rPr lang="en-US" sz="1400" dirty="0">
                <a:latin typeface="Courier New" panose="02070309020205020404" pitchFamily="49" charset="0"/>
                <a:cs typeface="Courier New" panose="02070309020205020404" pitchFamily="49" charset="0"/>
              </a:rPr>
              <a:t>&lt;</a:t>
            </a:r>
            <a:r>
              <a:rPr lang="en-US" sz="1400" dirty="0" err="1">
                <a:latin typeface="Courier New" panose="02070309020205020404" pitchFamily="49" charset="0"/>
                <a:cs typeface="Courier New" panose="02070309020205020404" pitchFamily="49" charset="0"/>
              </a:rPr>
              <a:t>DriveItem</a:t>
            </a:r>
            <a:r>
              <a:rPr lang="en-US" sz="1400" dirty="0">
                <a:latin typeface="Courier New" panose="02070309020205020404" pitchFamily="49" charset="0"/>
                <a:cs typeface="Courier New" panose="02070309020205020404" pitchFamily="49" charset="0"/>
              </a:rPr>
              <a:t>&gt;(</a:t>
            </a:r>
            <a:r>
              <a:rPr lang="en-US" sz="1400" dirty="0" err="1">
                <a:latin typeface="Courier New" panose="02070309020205020404" pitchFamily="49" charset="0"/>
                <a:cs typeface="Courier New" panose="02070309020205020404" pitchFamily="49" charset="0"/>
              </a:rPr>
              <a:t>uploadSession</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fileStream</a:t>
            </a:r>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maxChunkSize</a:t>
            </a:r>
            <a:r>
              <a:rPr lang="en-US" sz="1400" dirty="0">
                <a:latin typeface="Courier New" panose="02070309020205020404" pitchFamily="49" charset="0"/>
                <a:cs typeface="Courier New" panose="02070309020205020404" pitchFamily="49" charset="0"/>
              </a:rPr>
              <a:t>);</a:t>
            </a:r>
          </a:p>
          <a:p>
            <a:endParaRPr lang="en-US" sz="1400" b="1" dirty="0">
              <a:solidFill>
                <a:schemeClr val="accent1"/>
              </a:solidFill>
              <a:latin typeface="Courier New" panose="02070309020205020404" pitchFamily="49" charset="0"/>
              <a:cs typeface="Courier New" panose="02070309020205020404" pitchFamily="49" charset="0"/>
            </a:endParaRPr>
          </a:p>
          <a:p>
            <a:r>
              <a:rPr lang="en-US" sz="1400" b="1" dirty="0">
                <a:solidFill>
                  <a:schemeClr val="accent1"/>
                </a:solidFill>
                <a:latin typeface="Courier New" panose="02070309020205020404" pitchFamily="49" charset="0"/>
                <a:cs typeface="Courier New" panose="02070309020205020404" pitchFamily="49" charset="0"/>
              </a:rPr>
              <a:t>  // create upload progress reporter</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IProgress</a:t>
            </a:r>
            <a:r>
              <a:rPr lang="en-US" sz="1400" dirty="0">
                <a:latin typeface="Courier New" panose="02070309020205020404" pitchFamily="49" charset="0"/>
                <a:cs typeface="Courier New" panose="02070309020205020404" pitchFamily="49" charset="0"/>
              </a:rPr>
              <a:t>&lt;long&gt; </a:t>
            </a:r>
            <a:r>
              <a:rPr lang="en-US" sz="1400" dirty="0" err="1">
                <a:latin typeface="Courier New" panose="02070309020205020404" pitchFamily="49" charset="0"/>
                <a:cs typeface="Courier New" panose="02070309020205020404" pitchFamily="49" charset="0"/>
              </a:rPr>
              <a:t>uploadProgress</a:t>
            </a:r>
            <a:r>
              <a:rPr lang="en-US" sz="1400" dirty="0">
                <a:latin typeface="Courier New" panose="02070309020205020404" pitchFamily="49" charset="0"/>
                <a:cs typeface="Courier New" panose="02070309020205020404" pitchFamily="49" charset="0"/>
              </a:rPr>
              <a:t> = new Progress&lt;long&gt;(</a:t>
            </a:r>
            <a:r>
              <a:rPr lang="en-US" sz="1400" dirty="0" err="1">
                <a:latin typeface="Courier New" panose="02070309020205020404" pitchFamily="49" charset="0"/>
                <a:cs typeface="Courier New" panose="02070309020205020404" pitchFamily="49" charset="0"/>
              </a:rPr>
              <a:t>uploadBytes</a:t>
            </a:r>
            <a:r>
              <a:rPr lang="en-US" sz="1400" dirty="0">
                <a:latin typeface="Courier New" panose="02070309020205020404" pitchFamily="49" charset="0"/>
                <a:cs typeface="Courier New" panose="02070309020205020404" pitchFamily="49" charset="0"/>
              </a:rPr>
              <a:t> =&gt;</a:t>
            </a:r>
          </a:p>
          <a:p>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Console.WriteLine</a:t>
            </a:r>
            <a:r>
              <a:rPr lang="en-US" sz="1400" dirty="0">
                <a:latin typeface="Courier New" panose="02070309020205020404" pitchFamily="49" charset="0"/>
                <a:cs typeface="Courier New" panose="02070309020205020404" pitchFamily="49" charset="0"/>
              </a:rPr>
              <a:t>($"Uploaded {</a:t>
            </a:r>
            <a:r>
              <a:rPr lang="en-US" sz="1400" dirty="0" err="1">
                <a:latin typeface="Courier New" panose="02070309020205020404" pitchFamily="49" charset="0"/>
                <a:cs typeface="Courier New" panose="02070309020205020404" pitchFamily="49" charset="0"/>
              </a:rPr>
              <a:t>uploadBytes</a:t>
            </a:r>
            <a:r>
              <a:rPr lang="en-US" sz="1400" dirty="0">
                <a:latin typeface="Courier New" panose="02070309020205020404" pitchFamily="49" charset="0"/>
                <a:cs typeface="Courier New" panose="02070309020205020404" pitchFamily="49" charset="0"/>
              </a:rPr>
              <a:t>} bytes of {</a:t>
            </a:r>
            <a:r>
              <a:rPr lang="en-US" sz="1400" dirty="0" err="1">
                <a:latin typeface="Courier New" panose="02070309020205020404" pitchFamily="49" charset="0"/>
                <a:cs typeface="Courier New" panose="02070309020205020404" pitchFamily="49" charset="0"/>
              </a:rPr>
              <a:t>fileStream.Length</a:t>
            </a:r>
            <a:r>
              <a:rPr lang="en-US" sz="1400" dirty="0">
                <a:latin typeface="Courier New" panose="02070309020205020404" pitchFamily="49" charset="0"/>
                <a:cs typeface="Courier New" panose="02070309020205020404" pitchFamily="49" charset="0"/>
              </a:rPr>
              <a:t>} bytes"); });</a:t>
            </a:r>
          </a:p>
          <a:p>
            <a:endParaRPr lang="en-US" sz="1400" dirty="0">
              <a:latin typeface="Courier New" panose="02070309020205020404" pitchFamily="49" charset="0"/>
              <a:cs typeface="Courier New" panose="02070309020205020404" pitchFamily="49" charset="0"/>
            </a:endParaRPr>
          </a:p>
          <a:p>
            <a:r>
              <a:rPr lang="en-US" sz="1400" b="1" dirty="0">
                <a:solidFill>
                  <a:schemeClr val="accent1"/>
                </a:solidFill>
                <a:latin typeface="Courier New" panose="02070309020205020404" pitchFamily="49" charset="0"/>
                <a:cs typeface="Courier New" panose="02070309020205020404" pitchFamily="49" charset="0"/>
              </a:rPr>
              <a:t>  // upload file</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UploadResult</a:t>
            </a:r>
            <a:r>
              <a:rPr lang="en-US" sz="1400" dirty="0">
                <a:latin typeface="Courier New" panose="02070309020205020404" pitchFamily="49" charset="0"/>
                <a:cs typeface="Courier New" panose="02070309020205020404" pitchFamily="49" charset="0"/>
              </a:rPr>
              <a:t>&lt;</a:t>
            </a:r>
            <a:r>
              <a:rPr lang="en-US" sz="1400" dirty="0" err="1">
                <a:latin typeface="Courier New" panose="02070309020205020404" pitchFamily="49" charset="0"/>
                <a:cs typeface="Courier New" panose="02070309020205020404" pitchFamily="49" charset="0"/>
              </a:rPr>
              <a:t>DriveItem</a:t>
            </a:r>
            <a:r>
              <a:rPr lang="en-US" sz="1400" dirty="0">
                <a:latin typeface="Courier New" panose="02070309020205020404" pitchFamily="49" charset="0"/>
                <a:cs typeface="Courier New" panose="02070309020205020404" pitchFamily="49" charset="0"/>
              </a:rPr>
              <a:t>&gt; </a:t>
            </a:r>
            <a:r>
              <a:rPr lang="en-US" sz="1400" dirty="0" err="1">
                <a:latin typeface="Courier New" panose="02070309020205020404" pitchFamily="49" charset="0"/>
                <a:cs typeface="Courier New" panose="02070309020205020404" pitchFamily="49" charset="0"/>
              </a:rPr>
              <a:t>uploadResult</a:t>
            </a:r>
            <a:r>
              <a:rPr lang="en-US" sz="1400" dirty="0">
                <a:latin typeface="Courier New" panose="02070309020205020404" pitchFamily="49" charset="0"/>
                <a:cs typeface="Courier New" panose="02070309020205020404" pitchFamily="49" charset="0"/>
              </a:rPr>
              <a:t> = </a:t>
            </a:r>
            <a:r>
              <a:rPr lang="en-US" sz="1400" dirty="0" err="1">
                <a:latin typeface="Courier New" panose="02070309020205020404" pitchFamily="49" charset="0"/>
                <a:cs typeface="Courier New" panose="02070309020205020404" pitchFamily="49" charset="0"/>
              </a:rPr>
              <a:t>largeUploadTask.UploadAsync</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uploadProgress</a:t>
            </a:r>
            <a:r>
              <a:rPr lang="en-US" sz="1400" dirty="0">
                <a:latin typeface="Courier New" panose="02070309020205020404" pitchFamily="49" charset="0"/>
                <a:cs typeface="Courier New" panose="02070309020205020404" pitchFamily="49" charset="0"/>
              </a:rPr>
              <a:t>).Result;</a:t>
            </a:r>
          </a:p>
          <a:p>
            <a:r>
              <a:rPr lang="en-US" sz="1400" dirty="0">
                <a:latin typeface="Courier New" panose="02070309020205020404" pitchFamily="49" charset="0"/>
                <a:cs typeface="Courier New" panose="02070309020205020404" pitchFamily="49" charset="0"/>
              </a:rPr>
              <a:t>  if (</a:t>
            </a:r>
            <a:r>
              <a:rPr lang="en-US" sz="1400" dirty="0" err="1">
                <a:latin typeface="Courier New" panose="02070309020205020404" pitchFamily="49" charset="0"/>
                <a:cs typeface="Courier New" panose="02070309020205020404" pitchFamily="49" charset="0"/>
              </a:rPr>
              <a:t>uploadResult.UploadSucceeded</a:t>
            </a:r>
            <a:r>
              <a:rPr lang="en-US" sz="1400" dirty="0">
                <a:latin typeface="Courier New" panose="02070309020205020404" pitchFamily="49" charset="0"/>
                <a:cs typeface="Courier New" panose="02070309020205020404" pitchFamily="49" charset="0"/>
              </a:rPr>
              <a:t>)</a:t>
            </a:r>
          </a:p>
          <a:p>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    </a:t>
            </a:r>
            <a:r>
              <a:rPr lang="en-US" sz="1400" dirty="0" err="1">
                <a:latin typeface="Courier New" panose="02070309020205020404" pitchFamily="49" charset="0"/>
                <a:cs typeface="Courier New" panose="02070309020205020404" pitchFamily="49" charset="0"/>
              </a:rPr>
              <a:t>Console.WriteLine</a:t>
            </a:r>
            <a:r>
              <a:rPr lang="en-US" sz="1400" dirty="0">
                <a:latin typeface="Courier New" panose="02070309020205020404" pitchFamily="49" charset="0"/>
                <a:cs typeface="Courier New" panose="02070309020205020404" pitchFamily="49" charset="0"/>
              </a:rPr>
              <a:t>("File uploaded to user's OneDrive root folder.");</a:t>
            </a:r>
          </a:p>
          <a:p>
            <a:r>
              <a:rPr lang="en-US" sz="1400" dirty="0">
                <a:latin typeface="Courier New" panose="02070309020205020404" pitchFamily="49" charset="0"/>
                <a:cs typeface="Courier New" panose="02070309020205020404" pitchFamily="49" charset="0"/>
              </a:rPr>
              <a:t>  }</a:t>
            </a:r>
          </a:p>
          <a:p>
            <a:r>
              <a:rPr lang="en-US" sz="14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04481970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806DD3A-4046-4C46-8646-FCE30AA71275}"/>
              </a:ext>
            </a:extLst>
          </p:cNvPr>
          <p:cNvSpPr>
            <a:spLocks noGrp="1"/>
          </p:cNvSpPr>
          <p:nvPr>
            <p:ph type="title"/>
          </p:nvPr>
        </p:nvSpPr>
        <p:spPr/>
        <p:txBody>
          <a:bodyPr/>
          <a:lstStyle/>
          <a:p>
            <a:r>
              <a:rPr lang="en-US" dirty="0"/>
              <a:t>Required permissions for upload files</a:t>
            </a:r>
          </a:p>
        </p:txBody>
      </p:sp>
      <p:sp>
        <p:nvSpPr>
          <p:cNvPr id="4" name="Text Placeholder 3">
            <a:extLst>
              <a:ext uri="{FF2B5EF4-FFF2-40B4-BE49-F238E27FC236}">
                <a16:creationId xmlns:a16="http://schemas.microsoft.com/office/drawing/2014/main" id="{EFFF7ED8-D63B-C143-AB99-74297FAE56E4}"/>
              </a:ext>
            </a:extLst>
          </p:cNvPr>
          <p:cNvSpPr>
            <a:spLocks noGrp="1"/>
          </p:cNvSpPr>
          <p:nvPr>
            <p:ph type="body" sz="quarter" idx="10"/>
          </p:nvPr>
        </p:nvSpPr>
        <p:spPr>
          <a:xfrm>
            <a:off x="465138" y="1919804"/>
            <a:ext cx="11533187" cy="3631763"/>
          </a:xfrm>
        </p:spPr>
        <p:txBody>
          <a:bodyPr/>
          <a:lstStyle/>
          <a:p>
            <a:r>
              <a:rPr lang="en-US" dirty="0"/>
              <a:t>Permissions involved in working with files:</a:t>
            </a:r>
          </a:p>
          <a:p>
            <a:endParaRPr lang="en-US" dirty="0"/>
          </a:p>
          <a:p>
            <a:r>
              <a:rPr lang="en-US" dirty="0"/>
              <a:t>Delegated permissions</a:t>
            </a:r>
          </a:p>
          <a:p>
            <a:pPr marL="342900" indent="-342900">
              <a:buFont typeface="Arial" panose="020B0604020202020204" pitchFamily="34" charset="0"/>
              <a:buChar char="•"/>
            </a:pPr>
            <a:r>
              <a:rPr lang="en-US" dirty="0" err="1"/>
              <a:t>Files.ReadWrite</a:t>
            </a:r>
            <a:endParaRPr lang="en-US" dirty="0"/>
          </a:p>
          <a:p>
            <a:pPr marL="342900" indent="-342900">
              <a:buFont typeface="Arial" panose="020B0604020202020204" pitchFamily="34" charset="0"/>
              <a:buChar char="•"/>
            </a:pPr>
            <a:r>
              <a:rPr lang="en-US" dirty="0" err="1"/>
              <a:t>Files.ReadWrite.All</a:t>
            </a:r>
            <a:endParaRPr lang="en-US" dirty="0"/>
          </a:p>
          <a:p>
            <a:pPr marL="342900" indent="-342900">
              <a:buFont typeface="Arial" panose="020B0604020202020204" pitchFamily="34" charset="0"/>
              <a:buChar char="•"/>
            </a:pPr>
            <a:r>
              <a:rPr lang="en-US" dirty="0" err="1"/>
              <a:t>Sites.ReadWrite.All</a:t>
            </a:r>
            <a:endParaRPr lang="en-US" dirty="0"/>
          </a:p>
          <a:p>
            <a:endParaRPr lang="en-US" dirty="0"/>
          </a:p>
          <a:p>
            <a:r>
              <a:rPr lang="en-US" dirty="0"/>
              <a:t>Application permissions</a:t>
            </a:r>
          </a:p>
          <a:p>
            <a:pPr marL="342900" indent="-342900">
              <a:buFont typeface="Arial" panose="020B0604020202020204" pitchFamily="34" charset="0"/>
              <a:buChar char="•"/>
            </a:pPr>
            <a:r>
              <a:rPr lang="en-US" dirty="0" err="1"/>
              <a:t>Files.ReadWrite.All</a:t>
            </a:r>
            <a:r>
              <a:rPr lang="en-US" dirty="0"/>
              <a:t> (for SharePoint site collections)</a:t>
            </a:r>
          </a:p>
          <a:p>
            <a:pPr marL="342900" indent="-342900">
              <a:buFont typeface="Arial" panose="020B0604020202020204" pitchFamily="34" charset="0"/>
              <a:buChar char="•"/>
            </a:pPr>
            <a:r>
              <a:rPr lang="en-US" dirty="0" err="1"/>
              <a:t>Sites.ReadWrite.All</a:t>
            </a:r>
            <a:r>
              <a:rPr lang="en-US" dirty="0"/>
              <a:t> (for SharePoint site collections)</a:t>
            </a:r>
          </a:p>
        </p:txBody>
      </p:sp>
    </p:spTree>
    <p:extLst>
      <p:ext uri="{BB962C8B-B14F-4D97-AF65-F5344CB8AC3E}">
        <p14:creationId xmlns:p14="http://schemas.microsoft.com/office/powerpoint/2010/main" val="3287279114"/>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Overview</a:t>
            </a:r>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a:t>Simple file upload for small files</a:t>
            </a:r>
          </a:p>
          <a:p>
            <a:pPr>
              <a:spcBef>
                <a:spcPts val="1200"/>
              </a:spcBef>
            </a:pPr>
            <a:endParaRPr lang="en-US" sz="2000" dirty="0"/>
          </a:p>
          <a:p>
            <a:pPr>
              <a:spcBef>
                <a:spcPts val="1200"/>
              </a:spcBef>
            </a:pPr>
            <a:r>
              <a:rPr lang="en-US" sz="2000" dirty="0"/>
              <a:t>Large file upload for files &gt; 4 MB</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228730151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63BDC82-529D-4B4B-B6CB-9AA9AAE233AB}"/>
              </a:ext>
            </a:extLst>
          </p:cNvPr>
          <p:cNvSpPr>
            <a:spLocks noGrp="1"/>
          </p:cNvSpPr>
          <p:nvPr>
            <p:ph type="title"/>
          </p:nvPr>
        </p:nvSpPr>
        <p:spPr/>
        <p:txBody>
          <a:bodyPr/>
          <a:lstStyle/>
          <a:p>
            <a:r>
              <a:rPr lang="en-US" dirty="0"/>
              <a:t>Simple upload – uploading files &lt; 4 MB</a:t>
            </a:r>
          </a:p>
        </p:txBody>
      </p:sp>
      <p:sp>
        <p:nvSpPr>
          <p:cNvPr id="4" name="Text Placeholder 3">
            <a:extLst>
              <a:ext uri="{FF2B5EF4-FFF2-40B4-BE49-F238E27FC236}">
                <a16:creationId xmlns:a16="http://schemas.microsoft.com/office/drawing/2014/main" id="{29B1B651-5B39-C64E-8308-82BC75786F98}"/>
              </a:ext>
            </a:extLst>
          </p:cNvPr>
          <p:cNvSpPr>
            <a:spLocks noGrp="1"/>
          </p:cNvSpPr>
          <p:nvPr>
            <p:ph type="body" sz="quarter" idx="10"/>
          </p:nvPr>
        </p:nvSpPr>
        <p:spPr>
          <a:xfrm>
            <a:off x="465138" y="1919804"/>
            <a:ext cx="11533187" cy="2154436"/>
          </a:xfrm>
        </p:spPr>
        <p:txBody>
          <a:bodyPr/>
          <a:lstStyle/>
          <a:p>
            <a:r>
              <a:rPr lang="en-US" dirty="0"/>
              <a:t>Microsoft Graph supports uploading both small and large files</a:t>
            </a:r>
          </a:p>
          <a:p>
            <a:endParaRPr lang="en-US" dirty="0"/>
          </a:p>
          <a:p>
            <a:r>
              <a:rPr lang="en-US" dirty="0"/>
              <a:t>Uploading small files (simple upload), covers files &lt; 4MB</a:t>
            </a:r>
          </a:p>
          <a:p>
            <a:endParaRPr lang="en-US" dirty="0"/>
          </a:p>
          <a:p>
            <a:r>
              <a:rPr lang="en-US" dirty="0"/>
              <a:t>Single HTTP request submission to upload the file at once</a:t>
            </a:r>
          </a:p>
          <a:p>
            <a:endParaRPr lang="en-US" dirty="0"/>
          </a:p>
        </p:txBody>
      </p:sp>
    </p:spTree>
    <p:extLst>
      <p:ext uri="{BB962C8B-B14F-4D97-AF65-F5344CB8AC3E}">
        <p14:creationId xmlns:p14="http://schemas.microsoft.com/office/powerpoint/2010/main" val="1372735531"/>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54D751-ED20-AB4D-AD1F-F42EB359C906}"/>
              </a:ext>
            </a:extLst>
          </p:cNvPr>
          <p:cNvSpPr>
            <a:spLocks noGrp="1"/>
          </p:cNvSpPr>
          <p:nvPr>
            <p:ph type="title"/>
          </p:nvPr>
        </p:nvSpPr>
        <p:spPr/>
        <p:txBody>
          <a:bodyPr/>
          <a:lstStyle/>
          <a:p>
            <a:r>
              <a:rPr lang="en-US" dirty="0"/>
              <a:t>Uploading files with Microsoft Graph API</a:t>
            </a:r>
          </a:p>
        </p:txBody>
      </p:sp>
      <p:sp>
        <p:nvSpPr>
          <p:cNvPr id="3" name="Text Placeholder 2">
            <a:extLst>
              <a:ext uri="{FF2B5EF4-FFF2-40B4-BE49-F238E27FC236}">
                <a16:creationId xmlns:a16="http://schemas.microsoft.com/office/drawing/2014/main" id="{229F107B-DB2A-2C4F-8E84-BBCD7E97E0E6}"/>
              </a:ext>
            </a:extLst>
          </p:cNvPr>
          <p:cNvSpPr>
            <a:spLocks noGrp="1"/>
          </p:cNvSpPr>
          <p:nvPr>
            <p:ph type="body" sz="quarter" idx="10"/>
          </p:nvPr>
        </p:nvSpPr>
        <p:spPr>
          <a:xfrm>
            <a:off x="465138" y="1919804"/>
            <a:ext cx="11533187" cy="5293757"/>
          </a:xfrm>
        </p:spPr>
        <p:txBody>
          <a:bodyPr/>
          <a:lstStyle/>
          <a:p>
            <a:r>
              <a:rPr lang="en-US" b="1" dirty="0"/>
              <a:t>Creating a new file:</a:t>
            </a:r>
          </a:p>
          <a:p>
            <a:endParaRPr lang="en-US" dirty="0"/>
          </a:p>
          <a:p>
            <a:r>
              <a:rPr lang="en-US" dirty="0">
                <a:latin typeface="Courier New" panose="02070309020205020404" pitchFamily="49" charset="0"/>
                <a:cs typeface="Courier New" panose="02070309020205020404" pitchFamily="49" charset="0"/>
              </a:rPr>
              <a:t>HTTP PUT https://</a:t>
            </a:r>
            <a:r>
              <a:rPr lang="en-US" dirty="0" err="1">
                <a:latin typeface="Courier New" panose="02070309020205020404" pitchFamily="49" charset="0"/>
                <a:cs typeface="Courier New" panose="02070309020205020404" pitchFamily="49" charset="0"/>
              </a:rPr>
              <a:t>graph.microsoft.com</a:t>
            </a:r>
            <a:r>
              <a:rPr lang="en-US" dirty="0">
                <a:latin typeface="Courier New" panose="02070309020205020404" pitchFamily="49" charset="0"/>
                <a:cs typeface="Courier New" panose="02070309020205020404" pitchFamily="49" charset="0"/>
              </a:rPr>
              <a:t>/v1.0/me/drive/root:/</a:t>
            </a:r>
            <a:r>
              <a:rPr lang="en-US" dirty="0" err="1">
                <a:latin typeface="Courier New" panose="02070309020205020404" pitchFamily="49" charset="0"/>
                <a:cs typeface="Courier New" panose="02070309020205020404" pitchFamily="49" charset="0"/>
              </a:rPr>
              <a:t>myNewSmallFile.txt</a:t>
            </a:r>
            <a:r>
              <a:rPr lang="en-US" dirty="0">
                <a:latin typeface="Courier New" panose="02070309020205020404" pitchFamily="49" charset="0"/>
                <a:cs typeface="Courier New" panose="02070309020205020404" pitchFamily="49" charset="0"/>
              </a:rPr>
              <a:t>:/content</a:t>
            </a:r>
          </a:p>
          <a:p>
            <a:r>
              <a:rPr lang="en-US" dirty="0">
                <a:latin typeface="Courier New" panose="02070309020205020404" pitchFamily="49" charset="0"/>
                <a:cs typeface="Courier New" panose="02070309020205020404" pitchFamily="49" charset="0"/>
              </a:rPr>
              <a:t>Content-Type: text/plain</a:t>
            </a:r>
          </a:p>
          <a:p>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This is a new small file</a:t>
            </a:r>
          </a:p>
          <a:p>
            <a:endParaRPr lang="en-US" dirty="0"/>
          </a:p>
          <a:p>
            <a:r>
              <a:rPr lang="en-US" b="1" dirty="0"/>
              <a:t>Updating an existing file:</a:t>
            </a:r>
          </a:p>
          <a:p>
            <a:endParaRPr lang="en-US" dirty="0"/>
          </a:p>
          <a:p>
            <a:r>
              <a:rPr lang="en-US" dirty="0">
                <a:latin typeface="Courier New" panose="02070309020205020404" pitchFamily="49" charset="0"/>
                <a:cs typeface="Courier New" panose="02070309020205020404" pitchFamily="49" charset="0"/>
              </a:rPr>
              <a:t>HTTP PUT https://</a:t>
            </a:r>
            <a:r>
              <a:rPr lang="en-US" dirty="0" err="1">
                <a:latin typeface="Courier New" panose="02070309020205020404" pitchFamily="49" charset="0"/>
                <a:cs typeface="Courier New" panose="02070309020205020404" pitchFamily="49" charset="0"/>
              </a:rPr>
              <a:t>graph.microsoft.com</a:t>
            </a:r>
            <a:r>
              <a:rPr lang="en-US" dirty="0">
                <a:latin typeface="Courier New" panose="02070309020205020404" pitchFamily="49" charset="0"/>
                <a:cs typeface="Courier New" panose="02070309020205020404" pitchFamily="49" charset="0"/>
              </a:rPr>
              <a:t>/v1.0/me/drive/items/{item-id}/content</a:t>
            </a:r>
          </a:p>
          <a:p>
            <a:r>
              <a:rPr lang="en-US" dirty="0">
                <a:latin typeface="Courier New" panose="02070309020205020404" pitchFamily="49" charset="0"/>
                <a:cs typeface="Courier New" panose="02070309020205020404" pitchFamily="49" charset="0"/>
              </a:rPr>
              <a:t>Content-Type: text/plain</a:t>
            </a:r>
          </a:p>
          <a:p>
            <a:br>
              <a:rPr lang="en-US" dirty="0">
                <a:latin typeface="Courier New" panose="02070309020205020404" pitchFamily="49" charset="0"/>
                <a:cs typeface="Courier New" panose="02070309020205020404" pitchFamily="49" charset="0"/>
              </a:rPr>
            </a:br>
            <a:r>
              <a:rPr lang="en-US" dirty="0">
                <a:latin typeface="Courier New" panose="02070309020205020404" pitchFamily="49" charset="0"/>
                <a:cs typeface="Courier New" panose="02070309020205020404" pitchFamily="49" charset="0"/>
              </a:rPr>
              <a:t>a new small file</a:t>
            </a:r>
          </a:p>
          <a:p>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25042133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3C62E-4792-644B-B415-754C778C79B5}"/>
              </a:ext>
            </a:extLst>
          </p:cNvPr>
          <p:cNvSpPr>
            <a:spLocks noGrp="1"/>
          </p:cNvSpPr>
          <p:nvPr>
            <p:ph type="title"/>
          </p:nvPr>
        </p:nvSpPr>
        <p:spPr/>
        <p:txBody>
          <a:bodyPr/>
          <a:lstStyle/>
          <a:p>
            <a:r>
              <a:rPr lang="en-US" dirty="0"/>
              <a:t>Uploading small files with Microsoft Graph .NET SDK</a:t>
            </a:r>
          </a:p>
        </p:txBody>
      </p:sp>
      <p:sp>
        <p:nvSpPr>
          <p:cNvPr id="3" name="Text Placeholder 2">
            <a:extLst>
              <a:ext uri="{FF2B5EF4-FFF2-40B4-BE49-F238E27FC236}">
                <a16:creationId xmlns:a16="http://schemas.microsoft.com/office/drawing/2014/main" id="{FE356D2C-9B1E-E448-84DA-177B91FC0E46}"/>
              </a:ext>
            </a:extLst>
          </p:cNvPr>
          <p:cNvSpPr>
            <a:spLocks noGrp="1"/>
          </p:cNvSpPr>
          <p:nvPr>
            <p:ph type="body" sz="quarter" idx="10"/>
          </p:nvPr>
        </p:nvSpPr>
        <p:spPr>
          <a:xfrm>
            <a:off x="465138" y="1919804"/>
            <a:ext cx="11533187" cy="5478423"/>
          </a:xfrm>
        </p:spPr>
        <p:txBody>
          <a:bodyPr/>
          <a:lstStyle/>
          <a:p>
            <a:r>
              <a:rPr lang="en-US" b="1" dirty="0">
                <a:solidFill>
                  <a:schemeClr val="accent1"/>
                </a:solidFill>
                <a:latin typeface="Courier New" panose="02070309020205020404" pitchFamily="49" charset="0"/>
                <a:cs typeface="Courier New" panose="02070309020205020404" pitchFamily="49" charset="0"/>
              </a:rPr>
              <a:t>// get reference to stream of file in OneDrive</a:t>
            </a:r>
          </a:p>
          <a:p>
            <a:r>
              <a:rPr lang="en-US" dirty="0">
                <a:latin typeface="Courier New" panose="02070309020205020404" pitchFamily="49" charset="0"/>
                <a:cs typeface="Courier New" panose="02070309020205020404" pitchFamily="49" charset="0"/>
              </a:rPr>
              <a:t>var </a:t>
            </a:r>
            <a:r>
              <a:rPr lang="en-US" dirty="0" err="1">
                <a:latin typeface="Courier New" panose="02070309020205020404" pitchFamily="49" charset="0"/>
                <a:cs typeface="Courier New" panose="02070309020205020404" pitchFamily="49" charset="0"/>
              </a:rPr>
              <a:t>fileName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myNewSmallFile.txt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var </a:t>
            </a:r>
            <a:r>
              <a:rPr lang="en-US" dirty="0" err="1">
                <a:latin typeface="Courier New" panose="02070309020205020404" pitchFamily="49" charset="0"/>
                <a:cs typeface="Courier New" panose="02070309020205020404" pitchFamily="49" charset="0"/>
              </a:rPr>
              <a:t>currentFolder</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System.IO.Directory.GetCurrentDirectory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var </a:t>
            </a:r>
            <a:r>
              <a:rPr lang="en-US" dirty="0" err="1">
                <a:latin typeface="Courier New" panose="02070309020205020404" pitchFamily="49" charset="0"/>
                <a:cs typeface="Courier New" panose="02070309020205020404" pitchFamily="49" charset="0"/>
              </a:rPr>
              <a:t>filePath</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Path.Combine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currentFolder</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fileName</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b="1" dirty="0">
                <a:solidFill>
                  <a:schemeClr val="accent1"/>
                </a:solidFill>
                <a:latin typeface="Courier New" panose="02070309020205020404" pitchFamily="49" charset="0"/>
                <a:cs typeface="Courier New" panose="02070309020205020404" pitchFamily="49" charset="0"/>
              </a:rPr>
              <a:t>// get a stream of the local file</a:t>
            </a:r>
          </a:p>
          <a:p>
            <a:r>
              <a:rPr lang="en-US" dirty="0" err="1">
                <a:latin typeface="Courier New" panose="02070309020205020404" pitchFamily="49" charset="0"/>
                <a:cs typeface="Courier New" panose="02070309020205020404" pitchFamily="49" charset="0"/>
              </a:rPr>
              <a:t>FileStream</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fileStream</a:t>
            </a:r>
            <a:r>
              <a:rPr lang="en-US" dirty="0">
                <a:latin typeface="Courier New" panose="02070309020205020404" pitchFamily="49" charset="0"/>
                <a:cs typeface="Courier New" panose="02070309020205020404" pitchFamily="49" charset="0"/>
              </a:rPr>
              <a:t> = new </a:t>
            </a:r>
            <a:r>
              <a:rPr lang="en-US" dirty="0" err="1">
                <a:latin typeface="Courier New" panose="02070309020205020404" pitchFamily="49" charset="0"/>
                <a:cs typeface="Courier New" panose="02070309020205020404" pitchFamily="49" charset="0"/>
              </a:rPr>
              <a:t>FileStream</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filePath</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FileMode.Open</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b="1" dirty="0">
                <a:solidFill>
                  <a:schemeClr val="accent1"/>
                </a:solidFill>
                <a:latin typeface="Courier New" panose="02070309020205020404" pitchFamily="49" charset="0"/>
                <a:cs typeface="Courier New" panose="02070309020205020404" pitchFamily="49" charset="0"/>
              </a:rPr>
              <a:t>// upload the file to OneDrive</a:t>
            </a:r>
          </a:p>
          <a:p>
            <a:r>
              <a:rPr lang="en-US" dirty="0" err="1">
                <a:latin typeface="Courier New" panose="02070309020205020404" pitchFamily="49" charset="0"/>
                <a:cs typeface="Courier New" panose="02070309020205020404" pitchFamily="49" charset="0"/>
              </a:rPr>
              <a:t>GraphServiceClient</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graphClient</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GetAuthenticatedGraphClient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var </a:t>
            </a:r>
            <a:r>
              <a:rPr lang="en-US" dirty="0" err="1">
                <a:latin typeface="Courier New" panose="02070309020205020404" pitchFamily="49" charset="0"/>
                <a:cs typeface="Courier New" panose="02070309020205020404" pitchFamily="49" charset="0"/>
              </a:rPr>
              <a:t>uploadedFile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graphClient.Me.Drive.Root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ItemWithPath</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fileName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Content.Request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PutAsync</a:t>
            </a:r>
            <a:r>
              <a:rPr lang="en-US" dirty="0">
                <a:latin typeface="Courier New" panose="02070309020205020404" pitchFamily="49" charset="0"/>
                <a:cs typeface="Courier New" panose="02070309020205020404" pitchFamily="49" charset="0"/>
              </a:rPr>
              <a:t>&lt;</a:t>
            </a:r>
            <a:r>
              <a:rPr lang="en-US" dirty="0" err="1">
                <a:latin typeface="Courier New" panose="02070309020205020404" pitchFamily="49" charset="0"/>
                <a:cs typeface="Courier New" panose="02070309020205020404" pitchFamily="49" charset="0"/>
              </a:rPr>
              <a:t>DriveItem</a:t>
            </a:r>
            <a:r>
              <a:rPr lang="en-US" dirty="0">
                <a:latin typeface="Courier New" panose="02070309020205020404" pitchFamily="49" charset="0"/>
                <a:cs typeface="Courier New" panose="02070309020205020404" pitchFamily="49" charset="0"/>
              </a:rPr>
              <a:t>&gt;(</a:t>
            </a:r>
            <a:r>
              <a:rPr lang="en-US" dirty="0" err="1">
                <a:latin typeface="Courier New" panose="02070309020205020404" pitchFamily="49" charset="0"/>
                <a:cs typeface="Courier New" panose="02070309020205020404" pitchFamily="49" charset="0"/>
              </a:rPr>
              <a:t>fileStream</a:t>
            </a:r>
            <a:r>
              <a:rPr lang="en-US" dirty="0">
                <a:latin typeface="Courier New" panose="02070309020205020404" pitchFamily="49" charset="0"/>
                <a:cs typeface="Courier New" panose="02070309020205020404" pitchFamily="49" charset="0"/>
              </a:rPr>
              <a:t>).Result;</a:t>
            </a:r>
          </a:p>
          <a:p>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3770519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B1226-D2ED-194B-80D3-67F6216090AE}"/>
              </a:ext>
            </a:extLst>
          </p:cNvPr>
          <p:cNvSpPr>
            <a:spLocks noGrp="1"/>
          </p:cNvSpPr>
          <p:nvPr>
            <p:ph type="title"/>
          </p:nvPr>
        </p:nvSpPr>
        <p:spPr/>
        <p:txBody>
          <a:bodyPr/>
          <a:lstStyle/>
          <a:p>
            <a:r>
              <a:rPr lang="en-US" dirty="0"/>
              <a:t>Uploading large files (&gt; 4 MB)</a:t>
            </a:r>
          </a:p>
        </p:txBody>
      </p:sp>
      <p:sp>
        <p:nvSpPr>
          <p:cNvPr id="3" name="Text Placeholder 2">
            <a:extLst>
              <a:ext uri="{FF2B5EF4-FFF2-40B4-BE49-F238E27FC236}">
                <a16:creationId xmlns:a16="http://schemas.microsoft.com/office/drawing/2014/main" id="{55178630-CB17-6441-A9F0-ADD78C0460DA}"/>
              </a:ext>
            </a:extLst>
          </p:cNvPr>
          <p:cNvSpPr>
            <a:spLocks noGrp="1"/>
          </p:cNvSpPr>
          <p:nvPr>
            <p:ph type="body" sz="quarter" idx="10"/>
          </p:nvPr>
        </p:nvSpPr>
        <p:spPr>
          <a:xfrm>
            <a:off x="465138" y="1919804"/>
            <a:ext cx="11533187" cy="2523768"/>
          </a:xfrm>
        </p:spPr>
        <p:txBody>
          <a:bodyPr/>
          <a:lstStyle/>
          <a:p>
            <a:r>
              <a:rPr lang="en-US" dirty="0"/>
              <a:t>Microsoft Graph supports uploading both small and large files</a:t>
            </a:r>
          </a:p>
          <a:p>
            <a:endParaRPr lang="en-US" dirty="0"/>
          </a:p>
          <a:p>
            <a:r>
              <a:rPr lang="en-US" dirty="0"/>
              <a:t>Uploading large files, covers files &gt; 4 MB</a:t>
            </a:r>
          </a:p>
          <a:p>
            <a:endParaRPr lang="en-US" dirty="0"/>
          </a:p>
          <a:p>
            <a:r>
              <a:rPr lang="en-US" dirty="0"/>
              <a:t>Supports resumable uploads in scenarios where connection drops or upload is paused</a:t>
            </a:r>
          </a:p>
          <a:p>
            <a:endParaRPr lang="en-US" dirty="0"/>
          </a:p>
          <a:p>
            <a:r>
              <a:rPr lang="en-US" dirty="0"/>
              <a:t>As file is uploaded, developer can monitor progress to report status to consumer of the app</a:t>
            </a:r>
          </a:p>
        </p:txBody>
      </p:sp>
    </p:spTree>
    <p:extLst>
      <p:ext uri="{BB962C8B-B14F-4D97-AF65-F5344CB8AC3E}">
        <p14:creationId xmlns:p14="http://schemas.microsoft.com/office/powerpoint/2010/main" val="311036266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9B19A-6F91-C84E-9B2E-B186D4B8D755}"/>
              </a:ext>
            </a:extLst>
          </p:cNvPr>
          <p:cNvSpPr>
            <a:spLocks noGrp="1"/>
          </p:cNvSpPr>
          <p:nvPr>
            <p:ph type="title"/>
          </p:nvPr>
        </p:nvSpPr>
        <p:spPr/>
        <p:txBody>
          <a:bodyPr/>
          <a:lstStyle/>
          <a:p>
            <a:r>
              <a:rPr lang="en-US" dirty="0"/>
              <a:t>Start large file upload by creating an upload session</a:t>
            </a:r>
          </a:p>
        </p:txBody>
      </p:sp>
      <p:sp>
        <p:nvSpPr>
          <p:cNvPr id="3" name="Text Placeholder 2">
            <a:extLst>
              <a:ext uri="{FF2B5EF4-FFF2-40B4-BE49-F238E27FC236}">
                <a16:creationId xmlns:a16="http://schemas.microsoft.com/office/drawing/2014/main" id="{1BEEE84E-884E-C54E-9727-4AD821C3C592}"/>
              </a:ext>
            </a:extLst>
          </p:cNvPr>
          <p:cNvSpPr>
            <a:spLocks noGrp="1"/>
          </p:cNvSpPr>
          <p:nvPr>
            <p:ph type="body" sz="quarter" idx="10"/>
          </p:nvPr>
        </p:nvSpPr>
        <p:spPr>
          <a:xfrm>
            <a:off x="465138" y="1447800"/>
            <a:ext cx="11533187" cy="5397500"/>
          </a:xfrm>
        </p:spPr>
        <p:txBody>
          <a:bodyPr/>
          <a:lstStyle/>
          <a:p>
            <a:r>
              <a:rPr lang="en-US" dirty="0"/>
              <a:t>Create upload session:</a:t>
            </a:r>
          </a:p>
          <a:p>
            <a:r>
              <a:rPr lang="en-US" dirty="0">
                <a:latin typeface="Courier New" panose="02070309020205020404" pitchFamily="49" charset="0"/>
                <a:cs typeface="Courier New" panose="02070309020205020404" pitchFamily="49" charset="0"/>
              </a:rPr>
              <a:t>HTTP POST https://</a:t>
            </a:r>
            <a:r>
              <a:rPr lang="en-US" dirty="0" err="1">
                <a:latin typeface="Courier New" panose="02070309020205020404" pitchFamily="49" charset="0"/>
                <a:cs typeface="Courier New" panose="02070309020205020404" pitchFamily="49" charset="0"/>
              </a:rPr>
              <a:t>graph.microsoft.com</a:t>
            </a:r>
            <a:r>
              <a:rPr lang="en-US" dirty="0">
                <a:latin typeface="Courier New" panose="02070309020205020404" pitchFamily="49" charset="0"/>
                <a:cs typeface="Courier New" panose="02070309020205020404" pitchFamily="49" charset="0"/>
              </a:rPr>
              <a:t>/v1.0/me/drive/root/</a:t>
            </a:r>
            <a:r>
              <a:rPr lang="en-US" dirty="0" err="1">
                <a:latin typeface="Courier New" panose="02070309020205020404" pitchFamily="49" charset="0"/>
                <a:cs typeface="Courier New" panose="02070309020205020404" pitchFamily="49" charset="0"/>
              </a:rPr>
              <a:t>createUploadSession</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Content-Type: application/json</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"item": { "name": "</a:t>
            </a:r>
            <a:r>
              <a:rPr lang="en-US" dirty="0" err="1">
                <a:latin typeface="Courier New" panose="02070309020205020404" pitchFamily="49" charset="0"/>
                <a:cs typeface="Courier New" panose="02070309020205020404" pitchFamily="49" charset="0"/>
              </a:rPr>
              <a:t>largefile.zip</a:t>
            </a:r>
            <a:r>
              <a:rPr lang="en-US" dirty="0">
                <a:latin typeface="Courier New" panose="02070309020205020404" pitchFamily="49" charset="0"/>
                <a:cs typeface="Courier New" panose="02070309020205020404" pitchFamily="49" charset="0"/>
              </a:rPr>
              <a:t>"} }</a:t>
            </a:r>
          </a:p>
          <a:p>
            <a:endParaRPr lang="en-US" dirty="0"/>
          </a:p>
          <a:p>
            <a:r>
              <a:rPr lang="en-US" dirty="0"/>
              <a:t>Returns the upload session:</a:t>
            </a:r>
          </a:p>
          <a:p>
            <a:r>
              <a:rPr lang="en-US" dirty="0">
                <a:latin typeface="Courier New" panose="02070309020205020404" pitchFamily="49" charset="0"/>
                <a:cs typeface="Courier New" panose="02070309020205020404" pitchFamily="49" charset="0"/>
              </a:rPr>
              <a:t>HTTP/1.1 200 OK</a:t>
            </a:r>
          </a:p>
          <a:p>
            <a:r>
              <a:rPr lang="en-US" dirty="0">
                <a:latin typeface="Courier New" panose="02070309020205020404" pitchFamily="49" charset="0"/>
                <a:cs typeface="Courier New" panose="02070309020205020404" pitchFamily="49" charset="0"/>
              </a:rPr>
              <a:t>Content-Type: application/json</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uploadUrl</a:t>
            </a:r>
            <a:r>
              <a:rPr lang="en-US" dirty="0">
                <a:latin typeface="Courier New" panose="02070309020205020404" pitchFamily="49" charset="0"/>
                <a:cs typeface="Courier New" panose="02070309020205020404" pitchFamily="49" charset="0"/>
              </a:rPr>
              <a:t>": "https://sn3302.up.1drv.com/up/fe6987415ace7X4e1eF866337",</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expirationDateTime</a:t>
            </a:r>
            <a:r>
              <a:rPr lang="en-US" dirty="0">
                <a:latin typeface="Courier New" panose="02070309020205020404" pitchFamily="49" charset="0"/>
                <a:cs typeface="Courier New" panose="02070309020205020404" pitchFamily="49" charset="0"/>
              </a:rPr>
              <a:t>": "2019-12-29T09:21:55.523Z"</a:t>
            </a:r>
          </a:p>
          <a:p>
            <a:r>
              <a:rPr lang="en-US"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94894947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98E7-C8DB-A349-A94A-B069B696B75A}"/>
              </a:ext>
            </a:extLst>
          </p:cNvPr>
          <p:cNvSpPr>
            <a:spLocks noGrp="1"/>
          </p:cNvSpPr>
          <p:nvPr>
            <p:ph type="title"/>
          </p:nvPr>
        </p:nvSpPr>
        <p:spPr/>
        <p:txBody>
          <a:bodyPr/>
          <a:lstStyle/>
          <a:p>
            <a:r>
              <a:rPr lang="en-US" dirty="0"/>
              <a:t>Upload file chunks to the upload session</a:t>
            </a:r>
          </a:p>
        </p:txBody>
      </p:sp>
      <p:sp>
        <p:nvSpPr>
          <p:cNvPr id="3" name="Text Placeholder 2">
            <a:extLst>
              <a:ext uri="{FF2B5EF4-FFF2-40B4-BE49-F238E27FC236}">
                <a16:creationId xmlns:a16="http://schemas.microsoft.com/office/drawing/2014/main" id="{01583C3B-8A94-2446-9597-66164A08D956}"/>
              </a:ext>
            </a:extLst>
          </p:cNvPr>
          <p:cNvSpPr>
            <a:spLocks noGrp="1"/>
          </p:cNvSpPr>
          <p:nvPr>
            <p:ph type="body" sz="quarter" idx="10"/>
          </p:nvPr>
        </p:nvSpPr>
        <p:spPr>
          <a:xfrm>
            <a:off x="465138" y="1536700"/>
            <a:ext cx="11533187" cy="5109091"/>
          </a:xfrm>
        </p:spPr>
        <p:txBody>
          <a:bodyPr/>
          <a:lstStyle/>
          <a:p>
            <a:r>
              <a:rPr lang="en-US" dirty="0"/>
              <a:t>Submit chunks of the file using HTTP PUT</a:t>
            </a:r>
          </a:p>
          <a:p>
            <a:endParaRPr lang="en-US" dirty="0"/>
          </a:p>
          <a:p>
            <a:r>
              <a:rPr lang="en-US" dirty="0"/>
              <a:t>Target the upload session endpoint returned in the previous call</a:t>
            </a:r>
          </a:p>
          <a:p>
            <a:endParaRPr lang="en-US" dirty="0"/>
          </a:p>
          <a:p>
            <a:r>
              <a:rPr lang="en-US" dirty="0"/>
              <a:t>Content-Range header specifies which chunk you’re uploading &amp; total size of the file:</a:t>
            </a:r>
          </a:p>
          <a:p>
            <a:r>
              <a:rPr lang="en-US" dirty="0">
                <a:latin typeface="Courier New" panose="02070309020205020404" pitchFamily="49" charset="0"/>
                <a:cs typeface="Courier New" panose="02070309020205020404" pitchFamily="49" charset="0"/>
              </a:rPr>
              <a:t>HTTP PUT https://sn3302.up.1drv.com/up/fe6987415ace7X4e1eF866337</a:t>
            </a:r>
          </a:p>
          <a:p>
            <a:r>
              <a:rPr lang="en-US" dirty="0">
                <a:latin typeface="Courier New" panose="02070309020205020404" pitchFamily="49" charset="0"/>
                <a:cs typeface="Courier New" panose="02070309020205020404" pitchFamily="49" charset="0"/>
              </a:rPr>
              <a:t>Content-Length: 26</a:t>
            </a:r>
          </a:p>
          <a:p>
            <a:r>
              <a:rPr lang="en-US" dirty="0">
                <a:latin typeface="Courier New" panose="02070309020205020404" pitchFamily="49" charset="0"/>
                <a:cs typeface="Courier New" panose="02070309020205020404" pitchFamily="49" charset="0"/>
              </a:rPr>
              <a:t>Content-Range: bytes 0-25/128</a:t>
            </a:r>
          </a:p>
          <a:p>
            <a:r>
              <a:rPr lang="en-US" dirty="0">
                <a:latin typeface="Courier New" panose="02070309020205020404" pitchFamily="49" charset="0"/>
                <a:cs typeface="Courier New" panose="02070309020205020404" pitchFamily="49" charset="0"/>
              </a:rPr>
              <a:t>&lt;bytes 0-25 of the file&gt;</a:t>
            </a:r>
          </a:p>
          <a:p>
            <a:endParaRPr lang="en-US" dirty="0">
              <a:latin typeface="Courier New" panose="02070309020205020404" pitchFamily="49" charset="0"/>
              <a:cs typeface="Courier New" panose="02070309020205020404" pitchFamily="49" charset="0"/>
            </a:endParaRPr>
          </a:p>
          <a:p>
            <a:r>
              <a:rPr lang="en-US" b="1" dirty="0">
                <a:cs typeface="Courier New" panose="02070309020205020404" pitchFamily="49" charset="0"/>
              </a:rPr>
              <a:t>Response:</a:t>
            </a:r>
          </a:p>
          <a:p>
            <a:r>
              <a:rPr lang="en-US" dirty="0">
                <a:latin typeface="Courier New" panose="02070309020205020404" pitchFamily="49" charset="0"/>
                <a:cs typeface="Courier New" panose="02070309020205020404" pitchFamily="49" charset="0"/>
              </a:rPr>
              <a:t>HTTP/1.1 202 Accepted</a:t>
            </a:r>
          </a:p>
          <a:p>
            <a:r>
              <a:rPr lang="en-US" dirty="0">
                <a:latin typeface="Courier New" panose="02070309020205020404" pitchFamily="49" charset="0"/>
                <a:cs typeface="Courier New" panose="02070309020205020404" pitchFamily="49" charset="0"/>
              </a:rPr>
              <a:t>Content-Type: application/json</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expirationDateTime</a:t>
            </a:r>
            <a:r>
              <a:rPr lang="en-US" dirty="0">
                <a:latin typeface="Courier New" panose="02070309020205020404" pitchFamily="49" charset="0"/>
                <a:cs typeface="Courier New" panose="02070309020205020404" pitchFamily="49" charset="0"/>
              </a:rPr>
              <a:t>": ”...", "</a:t>
            </a:r>
            <a:r>
              <a:rPr lang="en-US" dirty="0" err="1">
                <a:latin typeface="Courier New" panose="02070309020205020404" pitchFamily="49" charset="0"/>
                <a:cs typeface="Courier New" panose="02070309020205020404" pitchFamily="49" charset="0"/>
              </a:rPr>
              <a:t>nextExpectedRanges</a:t>
            </a:r>
            <a:r>
              <a:rPr lang="en-US" dirty="0">
                <a:latin typeface="Courier New" panose="02070309020205020404" pitchFamily="49" charset="0"/>
                <a:cs typeface="Courier New" panose="02070309020205020404" pitchFamily="49" charset="0"/>
              </a:rPr>
              <a:t>": ["26-"] }</a:t>
            </a:r>
          </a:p>
        </p:txBody>
      </p:sp>
    </p:spTree>
    <p:extLst>
      <p:ext uri="{BB962C8B-B14F-4D97-AF65-F5344CB8AC3E}">
        <p14:creationId xmlns:p14="http://schemas.microsoft.com/office/powerpoint/2010/main" val="162024995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F9046-74F3-E54A-BC75-E4C627771EA0}"/>
              </a:ext>
            </a:extLst>
          </p:cNvPr>
          <p:cNvSpPr>
            <a:spLocks noGrp="1"/>
          </p:cNvSpPr>
          <p:nvPr>
            <p:ph type="title"/>
          </p:nvPr>
        </p:nvSpPr>
        <p:spPr/>
        <p:txBody>
          <a:bodyPr/>
          <a:lstStyle/>
          <a:p>
            <a:r>
              <a:rPr lang="en-US" dirty="0"/>
              <a:t>Resuming &amp; cancelling an upload session</a:t>
            </a:r>
          </a:p>
        </p:txBody>
      </p:sp>
      <p:sp>
        <p:nvSpPr>
          <p:cNvPr id="3" name="Text Placeholder 2">
            <a:extLst>
              <a:ext uri="{FF2B5EF4-FFF2-40B4-BE49-F238E27FC236}">
                <a16:creationId xmlns:a16="http://schemas.microsoft.com/office/drawing/2014/main" id="{9908D5E4-1AA0-3F47-A029-AD175F903B74}"/>
              </a:ext>
            </a:extLst>
          </p:cNvPr>
          <p:cNvSpPr>
            <a:spLocks noGrp="1"/>
          </p:cNvSpPr>
          <p:nvPr>
            <p:ph type="body" sz="quarter" idx="10"/>
          </p:nvPr>
        </p:nvSpPr>
        <p:spPr>
          <a:xfrm>
            <a:off x="465138" y="1919804"/>
            <a:ext cx="11533187" cy="3570208"/>
          </a:xfrm>
        </p:spPr>
        <p:txBody>
          <a:bodyPr/>
          <a:lstStyle/>
          <a:p>
            <a:r>
              <a:rPr lang="en-US" dirty="0"/>
              <a:t>To resume an upload session, first determine the missing range(s) by submitting a request for the upload session:</a:t>
            </a:r>
          </a:p>
          <a:p>
            <a:endParaRPr lang="en-US" dirty="0"/>
          </a:p>
          <a:p>
            <a:r>
              <a:rPr lang="en-US" dirty="0">
                <a:latin typeface="Courier New" panose="02070309020205020404" pitchFamily="49" charset="0"/>
                <a:cs typeface="Courier New" panose="02070309020205020404" pitchFamily="49" charset="0"/>
              </a:rPr>
              <a:t>HTTP GET https://sn3302.up.1drv.com/up/fe6987415ace7X4e1eF866337</a:t>
            </a:r>
          </a:p>
          <a:p>
            <a:endParaRPr lang="en-US" dirty="0"/>
          </a:p>
          <a:p>
            <a:r>
              <a:rPr lang="en-US" dirty="0"/>
              <a:t>Use the response to determine missing ranges &amp; resume uploading the missing ranges</a:t>
            </a:r>
          </a:p>
          <a:p>
            <a:endParaRPr lang="en-US" dirty="0"/>
          </a:p>
          <a:p>
            <a:r>
              <a:rPr lang="en-US" dirty="0"/>
              <a:t>To cancel an upload session, submit an HTTP DELETE to the upload session:</a:t>
            </a:r>
          </a:p>
          <a:p>
            <a:endParaRPr lang="en-US" dirty="0"/>
          </a:p>
          <a:p>
            <a:r>
              <a:rPr lang="en-US" dirty="0">
                <a:latin typeface="Courier New" panose="02070309020205020404" pitchFamily="49" charset="0"/>
                <a:cs typeface="Courier New" panose="02070309020205020404" pitchFamily="49" charset="0"/>
              </a:rPr>
              <a:t>HTTP DELETE https://sn3302.up.1drv.com/up/fe6987415ace7X4e1eF866337</a:t>
            </a:r>
          </a:p>
        </p:txBody>
      </p:sp>
    </p:spTree>
    <p:extLst>
      <p:ext uri="{BB962C8B-B14F-4D97-AF65-F5344CB8AC3E}">
        <p14:creationId xmlns:p14="http://schemas.microsoft.com/office/powerpoint/2010/main" val="2819994723"/>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09820594E7B0041BAC4DECBBC892FF9" ma:contentTypeVersion="8" ma:contentTypeDescription="Create a new document." ma:contentTypeScope="" ma:versionID="a4814d1cc1d58eee3ea03778ca413c81">
  <xsd:schema xmlns:xsd="http://www.w3.org/2001/XMLSchema" xmlns:xs="http://www.w3.org/2001/XMLSchema" xmlns:p="http://schemas.microsoft.com/office/2006/metadata/properties" xmlns:ns2="61b79488-63fd-46f4-b1bf-09cb63d2085e" targetNamespace="http://schemas.microsoft.com/office/2006/metadata/properties" ma:root="true" ma:fieldsID="40fb5444c5ccb72d5b900b723022c04a" ns2:_="">
    <xsd:import namespace="61b79488-63fd-46f4-b1bf-09cb63d2085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b79488-63fd-46f4-b1bf-09cb63d2085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A1D25C1-2135-48C5-8BF1-D610241FBA7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b79488-63fd-46f4-b1bf-09cb63d2085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1EE5866-A3ED-447F-9386-F25EB407268F}">
  <ds:schemaRefs>
    <ds:schemaRef ds:uri="http://schemas.microsoft.com/sharepoint/v3/contenttype/forms"/>
  </ds:schemaRefs>
</ds:datastoreItem>
</file>

<file path=customXml/itemProps3.xml><?xml version="1.0" encoding="utf-8"?>
<ds:datastoreItem xmlns:ds="http://schemas.openxmlformats.org/officeDocument/2006/customXml" ds:itemID="{9A3C4BB6-DB8D-4070-8F7B-E5A2778ED62A}">
  <ds:schemaRefs>
    <ds:schemaRef ds:uri="http://purl.org/dc/elements/1.1/"/>
    <ds:schemaRef ds:uri="61b79488-63fd-46f4-b1bf-09cb63d2085e"/>
    <ds:schemaRef ds:uri="http://purl.org/dc/terms/"/>
    <ds:schemaRef ds:uri="http://schemas.microsoft.com/office/2006/documentManagement/types"/>
    <ds:schemaRef ds:uri="http://www.w3.org/XML/1998/namespace"/>
    <ds:schemaRef ds:uri="http://schemas.microsoft.com/office/2006/metadata/properties"/>
    <ds:schemaRef ds:uri="http://schemas.microsoft.com/office/infopath/2007/PartnerControls"/>
    <ds:schemaRef ds:uri="http://schemas.openxmlformats.org/package/2006/metadata/core-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0</TotalTime>
  <Words>1996</Words>
  <Application>Microsoft Office PowerPoint</Application>
  <PresentationFormat>Custom</PresentationFormat>
  <Paragraphs>215</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Courier New</vt:lpstr>
      <vt:lpstr>Segoe UI</vt:lpstr>
      <vt:lpstr>Segoe UI Light</vt:lpstr>
      <vt:lpstr>Segoe UI Semibold</vt:lpstr>
      <vt:lpstr>Wingdings</vt:lpstr>
      <vt:lpstr>Office 365 PPT Template - 2017</vt:lpstr>
      <vt:lpstr>Uploading Files to OneDrive  with Microsoft Graph</vt:lpstr>
      <vt:lpstr>Overview</vt:lpstr>
      <vt:lpstr>Simple upload – uploading files &lt; 4 MB</vt:lpstr>
      <vt:lpstr>Uploading files with Microsoft Graph API</vt:lpstr>
      <vt:lpstr>Uploading small files with Microsoft Graph .NET SDK</vt:lpstr>
      <vt:lpstr>Uploading large files (&gt; 4 MB)</vt:lpstr>
      <vt:lpstr>Start large file upload by creating an upload session</vt:lpstr>
      <vt:lpstr>Upload file chunks to the upload session</vt:lpstr>
      <vt:lpstr>Resuming &amp; cancelling an upload session</vt:lpstr>
      <vt:lpstr>Uploading large files with the Microsoft Graph .NET SDK</vt:lpstr>
      <vt:lpstr>Uploading large files with the Microsoft Graph .NET SDK</vt:lpstr>
      <vt:lpstr>Required permissions for upload files</vt:lpstr>
      <vt:lpstr>Demo</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2019-11-15T19:32:22Z</dcterms:created>
  <dcterms:modified xsi:type="dcterms:W3CDTF">2020-02-23T17:47:03Z</dcterms:modified>
</cp:coreProperties>
</file>